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2" r:id="rId3"/>
    <p:sldId id="263" r:id="rId4"/>
    <p:sldId id="264" r:id="rId5"/>
    <p:sldId id="271" r:id="rId6"/>
    <p:sldId id="265" r:id="rId7"/>
    <p:sldId id="266" r:id="rId8"/>
    <p:sldId id="267" r:id="rId9"/>
    <p:sldId id="268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>
        <p:scale>
          <a:sx n="93" d="100"/>
          <a:sy n="93" d="100"/>
        </p:scale>
        <p:origin x="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EE500-6C46-4C25-BB7A-7A6FD0286D83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2D3BE-9097-45DF-B30C-791C90BA65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935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907564741_0_1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23907564741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1b04a9948_5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1b04a9948_5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2bd0635bc_3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2bd0635bc_3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2bd0635bc_3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42bd0635bc_3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There are about 4 million ragpickers in Inda. They are an invisible but integral part of the waste management system in India….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42bd0635bc_3_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1b04a994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1b04a994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2bd0635bc_3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2bd0635bc_3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2b37c6a9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2b37c6a9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2bd0635bc_3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2bd0635bc_3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907564741_0_1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23907564741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141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DEA4-8050-4521-EE2F-146286789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248A4-62BD-3851-354B-993C0F336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FED78-9006-7A89-ED5E-EA55615D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2C626-C42C-5B05-8F51-65C77CFA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0950-3272-F46D-0CFD-EB0AE9C8F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12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DF41-103A-F78E-0560-6F3CA217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BBB45-8CF7-5BD7-FC8B-14CFE9BC4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86EC-9525-F95A-F11A-77F14E16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1088-A1AF-B688-9C7D-57F3DF86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A3D71-46AD-A458-69C6-DB2F61D1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83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924E14-1868-6E27-0857-61DB6446F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9DE94-DC63-E13C-094F-D3C71E1CE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D49AA-3BDC-15BB-E3C2-D631E36F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88243-4622-FDFA-B08B-32B9B094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3B1D7-F9BC-3715-2ED4-F53220D8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06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52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F49C-F7F4-4CAC-047B-FD865A4F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17A13-FC37-DDF8-836C-88FCF1A0D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BD8FB-03EC-5D08-444E-8514426A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75364-D363-F15E-EA29-FFAFFB30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30492-0244-4D70-89CF-7BC5CF0B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20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D1F4-7CDD-9D58-C1A9-5EA6C4EE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B1E0B-6D22-016A-F017-C83748D11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7E305-8D79-1D7F-1EA9-E9623021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E1A10-83AE-8FE1-71FC-D5E457C7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B187B-0471-0396-081C-2A59F5A2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42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0CDD-DC07-874A-50BE-EFEA1FC3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2B53-DA9A-15D7-B7B4-D0CD176DE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839D3-68E6-18CA-D9A3-CD758F81D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496A8-4813-8474-CB01-55EBAA941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BDAC9-CB94-3806-1E55-C35F32A2D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EC3DA-BE77-0629-A6B8-142BECBE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22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3D8E-43D1-F0FC-44E9-49E9463A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3EF14-0C4D-7008-2A6A-425AB809D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0E099-81EE-1FBB-AC69-E745F5C21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52650-E544-E400-0979-253E02070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22C95-5194-98B1-1C79-B1C36D263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C3E4F-A87A-53C1-641E-EEF1DCA9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D75E0-C730-BBD8-22D2-467A3885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44F55-196B-BCF2-AA3D-1F64B6DF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BB8A-CCBF-B9AA-7AA8-F2908195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71CC9-C9CD-BFD4-A490-4EE7D2E2A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576EC-77AA-0ED3-175B-2C383D7B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FA401-85C8-11CB-6CE7-1AC552B5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78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CCC84-5DAB-50EE-B6A9-DD1C7894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E1FD6-FDB7-9A69-542F-326F3FC84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5797B-477C-05E1-49A0-57B6D701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67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6AE1-747B-7371-DBBC-95D4EFAEA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EC86-D44B-F113-820F-BA197DD0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BBDF8-284D-BCBA-F892-660D33825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A065B-322C-3D72-FAFD-AE97D93E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23952-DF87-A8A6-2E7D-FDCBC75B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374A1-E0EB-FDEE-78E8-3EAA917E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94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E47B-7484-AC36-DB88-ED44DFE6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317D1-1FC3-2B50-8FFE-D6ADB08C7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370ED-3860-C53E-FFDC-4DAE89F15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71E79-FC51-573B-78D8-0D17E1B2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4D459-D7D3-C3ED-4529-25E69E43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D1B52-CBB9-B8B2-5114-4E78A9ED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45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8937D-47E5-D37F-0732-BD872194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B129-9EF2-E61C-B4A3-CE5D807FB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C57F7-C4E9-0125-7321-7353EF32E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B92A-4056-4B38-8252-BCAA7F84F92C}" type="datetimeFigureOut">
              <a:rPr lang="en-IN" smtClean="0"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3F4A5-CE83-D475-704D-958EACB70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30188-64DD-F7AA-BC85-984B5050D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20A41-AA77-4EE8-893E-F2BF3D0BEC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43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kanika@conserveindia.or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nserveindia.org/" TargetMode="External"/><Relationship Id="rId5" Type="http://schemas.openxmlformats.org/officeDocument/2006/relationships/hyperlink" Target="http://www.plastiskul.org/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20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jp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8"/>
          <p:cNvPicPr preferRelativeResize="0"/>
          <p:nvPr/>
        </p:nvPicPr>
        <p:blipFill rotWithShape="1">
          <a:blip r:embed="rId3">
            <a:alphaModFix amt="30000"/>
          </a:blip>
          <a:srcRect r="20508"/>
          <a:stretch/>
        </p:blipFill>
        <p:spPr>
          <a:xfrm flipH="1">
            <a:off x="0" y="-7620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0087" y="858850"/>
            <a:ext cx="3529549" cy="352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/>
        </p:nvSpPr>
        <p:spPr>
          <a:xfrm>
            <a:off x="443837" y="4500573"/>
            <a:ext cx="23744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600" dirty="0">
              <a:solidFill>
                <a:srgbClr val="FF339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r>
              <a:rPr lang="en-GB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Kanika Ahuja</a:t>
            </a:r>
          </a:p>
          <a:p>
            <a:r>
              <a:rPr lang="en-GB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Director, Conserve India</a:t>
            </a:r>
          </a:p>
          <a:p>
            <a:r>
              <a:rPr lang="en-GB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President, </a:t>
            </a:r>
            <a:r>
              <a:rPr lang="en-GB" sz="1600" dirty="0" err="1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Plastiskul</a:t>
            </a:r>
            <a:endParaRPr lang="en-GB" sz="1600" dirty="0">
              <a:solidFill>
                <a:srgbClr val="FF339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endParaRPr sz="1600" dirty="0">
              <a:solidFill>
                <a:srgbClr val="FF339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r>
              <a:rPr lang="en-GB" sz="1400" u="sng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kanika@conserveindia.org</a:t>
            </a:r>
            <a:endParaRPr sz="1400" dirty="0">
              <a:solidFill>
                <a:srgbClr val="FF339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endParaRPr sz="1600" dirty="0">
              <a:solidFill>
                <a:srgbClr val="FF3399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2183-8C6C-1125-8005-A55590F13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545" y="3817188"/>
            <a:ext cx="10515600" cy="571211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FF3399"/>
                </a:solidFill>
              </a:rPr>
              <a:t>Building the capacity of circular catalysts of tomorrow</a:t>
            </a:r>
          </a:p>
        </p:txBody>
      </p:sp>
      <p:pic>
        <p:nvPicPr>
          <p:cNvPr id="6" name="Google Shape;259;p23">
            <a:extLst>
              <a:ext uri="{FF2B5EF4-FFF2-40B4-BE49-F238E27FC236}">
                <a16:creationId xmlns:a16="http://schemas.microsoft.com/office/drawing/2014/main" id="{C58A4873-CE43-8E27-63B0-71A2782C49E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237" y="1450620"/>
            <a:ext cx="2494981" cy="20268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5B1DA-8636-3BDA-94D4-DA155108A38C}"/>
              </a:ext>
            </a:extLst>
          </p:cNvPr>
          <p:cNvSpPr txBox="1"/>
          <p:nvPr/>
        </p:nvSpPr>
        <p:spPr>
          <a:xfrm>
            <a:off x="5638800" y="1985346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8"/>
          <p:cNvPicPr preferRelativeResize="0"/>
          <p:nvPr/>
        </p:nvPicPr>
        <p:blipFill rotWithShape="1">
          <a:blip r:embed="rId3">
            <a:alphaModFix amt="30000"/>
          </a:blip>
          <a:srcRect r="20508"/>
          <a:stretch/>
        </p:blipFill>
        <p:spPr>
          <a:xfrm flipH="1">
            <a:off x="-2" y="-96825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0087" y="858850"/>
            <a:ext cx="3529549" cy="352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/>
        </p:nvSpPr>
        <p:spPr>
          <a:xfrm>
            <a:off x="2818237" y="4726968"/>
            <a:ext cx="3623309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Know more about us </a:t>
            </a:r>
          </a:p>
          <a:p>
            <a:pPr algn="ctr"/>
            <a:r>
              <a:rPr lang="en-IN" sz="1600" dirty="0" err="1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Plastiskul</a:t>
            </a:r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 : </a:t>
            </a:r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  <a:hlinkClick r:id="rId5"/>
              </a:rPr>
              <a:t>www.plastiskul.org</a:t>
            </a:r>
            <a:endParaRPr lang="en-IN" sz="1600" dirty="0">
              <a:solidFill>
                <a:srgbClr val="FF3399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algn="ctr"/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Conserve India : </a:t>
            </a:r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  <a:hlinkClick r:id="rId6"/>
              </a:rPr>
              <a:t>www.conserveindia.org</a:t>
            </a:r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</a:p>
          <a:p>
            <a:pPr algn="ctr"/>
            <a:endParaRPr sz="1600" dirty="0">
              <a:solidFill>
                <a:srgbClr val="FF3399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6" name="Google Shape;259;p23">
            <a:extLst>
              <a:ext uri="{FF2B5EF4-FFF2-40B4-BE49-F238E27FC236}">
                <a16:creationId xmlns:a16="http://schemas.microsoft.com/office/drawing/2014/main" id="{C58A4873-CE43-8E27-63B0-71A2782C49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8237" y="1450620"/>
            <a:ext cx="2494981" cy="20268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5B1DA-8636-3BDA-94D4-DA155108A38C}"/>
              </a:ext>
            </a:extLst>
          </p:cNvPr>
          <p:cNvSpPr txBox="1"/>
          <p:nvPr/>
        </p:nvSpPr>
        <p:spPr>
          <a:xfrm>
            <a:off x="5638800" y="1985346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B3633-545E-46A2-97AE-58E724EE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992" y="3736973"/>
            <a:ext cx="5306015" cy="763600"/>
          </a:xfrm>
        </p:spPr>
        <p:txBody>
          <a:bodyPr>
            <a:normAutofit fontScale="90000"/>
          </a:bodyPr>
          <a:lstStyle/>
          <a:p>
            <a:r>
              <a:rPr lang="en-IN" dirty="0"/>
              <a:t>Open for any questions!</a:t>
            </a:r>
          </a:p>
        </p:txBody>
      </p:sp>
      <p:sp>
        <p:nvSpPr>
          <p:cNvPr id="8" name="Google Shape;123;p28">
            <a:extLst>
              <a:ext uri="{FF2B5EF4-FFF2-40B4-BE49-F238E27FC236}">
                <a16:creationId xmlns:a16="http://schemas.microsoft.com/office/drawing/2014/main" id="{C40E6A28-DBCB-0BD3-749E-B16E61943ABC}"/>
              </a:ext>
            </a:extLst>
          </p:cNvPr>
          <p:cNvSpPr txBox="1"/>
          <p:nvPr/>
        </p:nvSpPr>
        <p:spPr>
          <a:xfrm>
            <a:off x="6146974" y="4760055"/>
            <a:ext cx="3623309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Follow us on </a:t>
            </a:r>
            <a:r>
              <a:rPr lang="en-IN" sz="1600" b="1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Instagram</a:t>
            </a:r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 for Updates</a:t>
            </a:r>
          </a:p>
          <a:p>
            <a:pPr algn="ctr"/>
            <a:r>
              <a:rPr lang="en-IN" sz="1600" dirty="0" err="1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Plastiskul</a:t>
            </a:r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 : @plastiskul</a:t>
            </a:r>
          </a:p>
          <a:p>
            <a:pPr algn="ctr"/>
            <a:r>
              <a:rPr lang="en-IN" sz="1600" dirty="0">
                <a:solidFill>
                  <a:srgbClr val="FF3399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Conserve India : @conserve.india </a:t>
            </a:r>
          </a:p>
          <a:p>
            <a:pPr algn="ctr"/>
            <a:endParaRPr sz="1600" dirty="0">
              <a:solidFill>
                <a:srgbClr val="FF3399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397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 amt="50000"/>
          </a:blip>
          <a:srcRect l="24788" t="10984" r="27339" b="40776"/>
          <a:stretch/>
        </p:blipFill>
        <p:spPr>
          <a:xfrm>
            <a:off x="8430567" y="-171666"/>
            <a:ext cx="7429167" cy="7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1496" y="1888667"/>
            <a:ext cx="121920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 Circular solution to create materials from LDPE plastic waste</a:t>
            </a:r>
            <a:endParaRPr sz="16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6950067" y="3737274"/>
            <a:ext cx="1933600" cy="83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3333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360+</a:t>
            </a:r>
            <a:endParaRPr sz="1067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6950067" y="4497674"/>
            <a:ext cx="1933600" cy="83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3333" dirty="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3000+</a:t>
            </a:r>
            <a:endParaRPr sz="1067" dirty="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6950067" y="5258074"/>
            <a:ext cx="1933600" cy="83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3333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150%</a:t>
            </a:r>
            <a:endParaRPr sz="1067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6950067" y="6018474"/>
            <a:ext cx="1933600" cy="83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3333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105+</a:t>
            </a:r>
            <a:endParaRPr sz="1067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8273639" y="3906639"/>
            <a:ext cx="3901200" cy="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733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Tonnes of Plastic Waste Upcycled</a:t>
            </a:r>
            <a:endParaRPr sz="2400"/>
          </a:p>
        </p:txBody>
      </p:sp>
      <p:sp>
        <p:nvSpPr>
          <p:cNvPr id="203" name="Google Shape;203;p20"/>
          <p:cNvSpPr txBox="1"/>
          <p:nvPr/>
        </p:nvSpPr>
        <p:spPr>
          <a:xfrm>
            <a:off x="8291715" y="4667040"/>
            <a:ext cx="3901200" cy="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733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Urban Poor Trained</a:t>
            </a:r>
            <a:endParaRPr sz="2400"/>
          </a:p>
        </p:txBody>
      </p:sp>
      <p:sp>
        <p:nvSpPr>
          <p:cNvPr id="204" name="Google Shape;204;p20"/>
          <p:cNvSpPr txBox="1"/>
          <p:nvPr/>
        </p:nvSpPr>
        <p:spPr>
          <a:xfrm>
            <a:off x="8291717" y="5411545"/>
            <a:ext cx="3901200" cy="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733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Income Increase in Urban Waste pickers</a:t>
            </a:r>
            <a:endParaRPr sz="2400"/>
          </a:p>
        </p:txBody>
      </p:sp>
      <p:sp>
        <p:nvSpPr>
          <p:cNvPr id="205" name="Google Shape;205;p20"/>
          <p:cNvSpPr txBox="1"/>
          <p:nvPr/>
        </p:nvSpPr>
        <p:spPr>
          <a:xfrm>
            <a:off x="8291717" y="6171945"/>
            <a:ext cx="3901200" cy="55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733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Kgs of CO2 emission avoided</a:t>
            </a:r>
            <a:endParaRPr sz="2400"/>
          </a:p>
        </p:txBody>
      </p:sp>
      <p:sp>
        <p:nvSpPr>
          <p:cNvPr id="206" name="Google Shape;206;p20"/>
          <p:cNvSpPr txBox="1"/>
          <p:nvPr/>
        </p:nvSpPr>
        <p:spPr>
          <a:xfrm>
            <a:off x="1507" y="863871"/>
            <a:ext cx="121916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Rival the vegan leather industry &amp; grow further to create sustainable home furnishings and construction materials.</a:t>
            </a:r>
            <a:endParaRPr sz="16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1500" y="1401400"/>
            <a:ext cx="121920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Empowering low-income communities to create value from waste</a:t>
            </a:r>
            <a:endParaRPr sz="2400"/>
          </a:p>
        </p:txBody>
      </p:sp>
      <p:sp>
        <p:nvSpPr>
          <p:cNvPr id="208" name="Google Shape;208;p20"/>
          <p:cNvSpPr txBox="1"/>
          <p:nvPr/>
        </p:nvSpPr>
        <p:spPr>
          <a:xfrm>
            <a:off x="1133" y="331800"/>
            <a:ext cx="121916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Proprietary technologies to create recyclable vegan leather raw materials from “non-recyclable” LDPE plastic waste</a:t>
            </a:r>
            <a:endParaRPr sz="16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2115637" y="2494339"/>
            <a:ext cx="7935836" cy="670913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GB" sz="24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HIGHLY DURABLE, EASILY RECYCLABLE &amp; WATERPROOF</a:t>
            </a:r>
            <a:endParaRPr sz="24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10" name="Google Shape;210;p20"/>
          <p:cNvGrpSpPr/>
          <p:nvPr/>
        </p:nvGrpSpPr>
        <p:grpSpPr>
          <a:xfrm>
            <a:off x="2021156" y="3349812"/>
            <a:ext cx="3480556" cy="3375001"/>
            <a:chOff x="887673" y="1567"/>
            <a:chExt cx="4355172" cy="4204212"/>
          </a:xfrm>
        </p:grpSpPr>
        <p:sp>
          <p:nvSpPr>
            <p:cNvPr id="211" name="Google Shape;211;p20"/>
            <p:cNvSpPr/>
            <p:nvPr/>
          </p:nvSpPr>
          <p:spPr>
            <a:xfrm>
              <a:off x="2429859" y="1567"/>
              <a:ext cx="1270800" cy="1270800"/>
            </a:xfrm>
            <a:prstGeom prst="ellipse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2" name="Google Shape;212;p20"/>
            <p:cNvSpPr txBox="1"/>
            <p:nvPr/>
          </p:nvSpPr>
          <p:spPr>
            <a:xfrm>
              <a:off x="2615946" y="187654"/>
              <a:ext cx="8985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67" tIns="30467" rIns="30467" bIns="304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GB" sz="1467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Plastic waste </a:t>
              </a: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 rot="2160742">
              <a:off x="3660126" y="977129"/>
              <a:ext cx="336758" cy="429108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4" name="Google Shape;214;p20"/>
            <p:cNvSpPr txBox="1"/>
            <p:nvPr/>
          </p:nvSpPr>
          <p:spPr>
            <a:xfrm rot="2159713">
              <a:off x="3669843" y="1033208"/>
              <a:ext cx="235827" cy="257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3972045" y="1122031"/>
              <a:ext cx="1270800" cy="1270800"/>
            </a:xfrm>
            <a:prstGeom prst="ellipse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6" name="Google Shape;216;p20"/>
            <p:cNvSpPr txBox="1"/>
            <p:nvPr/>
          </p:nvSpPr>
          <p:spPr>
            <a:xfrm>
              <a:off x="4158132" y="1308118"/>
              <a:ext cx="8985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67" tIns="30467" rIns="30467" bIns="304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GB" sz="1467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Upcycled plastic material</a:t>
              </a:r>
              <a:endParaRPr sz="1467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7" name="Google Shape;217;p20"/>
            <p:cNvSpPr/>
            <p:nvPr/>
          </p:nvSpPr>
          <p:spPr>
            <a:xfrm rot="6479959">
              <a:off x="4147291" y="2440238"/>
              <a:ext cx="336887" cy="429007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8" name="Google Shape;218;p20"/>
            <p:cNvSpPr txBox="1"/>
            <p:nvPr/>
          </p:nvSpPr>
          <p:spPr>
            <a:xfrm rot="-4320166">
              <a:off x="4213504" y="2477937"/>
              <a:ext cx="235944" cy="25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3382983" y="2934979"/>
              <a:ext cx="1270800" cy="1270800"/>
            </a:xfrm>
            <a:prstGeom prst="ellipse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3569070" y="3121066"/>
              <a:ext cx="8985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67" tIns="30467" rIns="30467" bIns="304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GB" sz="1467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Finished Products </a:t>
              </a: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 rot="10800000">
              <a:off x="2906258" y="3355746"/>
              <a:ext cx="336900" cy="4290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2" name="Google Shape;222;p20"/>
            <p:cNvSpPr txBox="1"/>
            <p:nvPr/>
          </p:nvSpPr>
          <p:spPr>
            <a:xfrm>
              <a:off x="3007364" y="3441663"/>
              <a:ext cx="235800" cy="2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1476736" y="2934979"/>
              <a:ext cx="1270800" cy="1270800"/>
            </a:xfrm>
            <a:prstGeom prst="ellipse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4" name="Google Shape;224;p20"/>
            <p:cNvSpPr txBox="1"/>
            <p:nvPr/>
          </p:nvSpPr>
          <p:spPr>
            <a:xfrm>
              <a:off x="1662823" y="3121066"/>
              <a:ext cx="8985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67" tIns="30467" rIns="30467" bIns="304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GB" sz="1467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Sales</a:t>
              </a: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 rot="-6479959">
              <a:off x="1652106" y="2458335"/>
              <a:ext cx="336887" cy="429007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6" name="Google Shape;226;p20"/>
            <p:cNvSpPr txBox="1"/>
            <p:nvPr/>
          </p:nvSpPr>
          <p:spPr>
            <a:xfrm rot="4320166">
              <a:off x="1718106" y="2592329"/>
              <a:ext cx="235944" cy="25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887673" y="1122031"/>
              <a:ext cx="1270800" cy="12708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8" name="Google Shape;228;p20"/>
            <p:cNvSpPr txBox="1"/>
            <p:nvPr/>
          </p:nvSpPr>
          <p:spPr>
            <a:xfrm>
              <a:off x="1073760" y="1308118"/>
              <a:ext cx="8985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67" tIns="30467" rIns="30467" bIns="304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800"/>
              </a:pPr>
              <a:r>
                <a:rPr lang="en-GB" sz="1467">
                  <a:solidFill>
                    <a:schemeClr val="dk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Recollect</a:t>
              </a: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 rot="-2160742">
              <a:off x="2117972" y="988332"/>
              <a:ext cx="336758" cy="429108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230" name="Google Shape;230;p20"/>
            <p:cNvSpPr txBox="1"/>
            <p:nvPr/>
          </p:nvSpPr>
          <p:spPr>
            <a:xfrm rot="-2159713">
              <a:off x="2127587" y="1103809"/>
              <a:ext cx="235827" cy="257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400"/>
              </a:pPr>
              <a:endParaRPr sz="933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37" name="Google Shape;237;p21" descr="Image result for plastic waste in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429"/>
            <a:ext cx="18251140" cy="912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98" y="-901148"/>
            <a:ext cx="12236604" cy="81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4078-7FE0-2218-87AF-17615A0A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2FE4C-E6AA-D7FA-D3C4-09009FBD4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5C6B92-3AB1-4586-EDB5-F92C0633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7" y="325582"/>
            <a:ext cx="11815855" cy="582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3"/>
          <p:cNvPicPr preferRelativeResize="0"/>
          <p:nvPr/>
        </p:nvPicPr>
        <p:blipFill rotWithShape="1">
          <a:blip r:embed="rId3">
            <a:alphaModFix/>
          </a:blip>
          <a:srcRect t="44970" b="17410"/>
          <a:stretch/>
        </p:blipFill>
        <p:spPr>
          <a:xfrm>
            <a:off x="4267201" y="4423639"/>
            <a:ext cx="7704799" cy="22553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/>
        </p:nvSpPr>
        <p:spPr>
          <a:xfrm>
            <a:off x="4267200" y="514032"/>
            <a:ext cx="7704800" cy="529335"/>
          </a:xfrm>
          <a:prstGeom prst="rect">
            <a:avLst/>
          </a:prstGeom>
          <a:solidFill>
            <a:srgbClr val="CFE2F3">
              <a:alpha val="52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Global consortium spread across 6 countries led by Conserve India</a:t>
            </a:r>
            <a:endParaRPr sz="16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267200" y="1104032"/>
            <a:ext cx="7704800" cy="529335"/>
          </a:xfrm>
          <a:prstGeom prst="rect">
            <a:avLst/>
          </a:prstGeom>
          <a:solidFill>
            <a:srgbClr val="CFE2F3">
              <a:alpha val="52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Ability to reuse &amp; recycle multiple forms of plastic waste locally</a:t>
            </a:r>
            <a:endParaRPr sz="16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4267200" y="1740433"/>
            <a:ext cx="7704800" cy="529335"/>
          </a:xfrm>
          <a:prstGeom prst="rect">
            <a:avLst/>
          </a:prstGeom>
          <a:solidFill>
            <a:srgbClr val="CFE2F3">
              <a:alpha val="52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Reducing the flow of capital and goods through a local circular economy of reuse &amp; recycle</a:t>
            </a:r>
            <a:endParaRPr sz="16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4267200" y="2376831"/>
            <a:ext cx="7704800" cy="529335"/>
          </a:xfrm>
          <a:prstGeom prst="rect">
            <a:avLst/>
          </a:prstGeom>
          <a:solidFill>
            <a:srgbClr val="CFE2F3">
              <a:alpha val="52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Pathway for promoting job creation in circular recycling sector</a:t>
            </a:r>
            <a:endParaRPr sz="16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4267200" y="2972033"/>
            <a:ext cx="7704800" cy="529335"/>
          </a:xfrm>
          <a:prstGeom prst="rect">
            <a:avLst/>
          </a:prstGeom>
          <a:solidFill>
            <a:srgbClr val="CFE2F3">
              <a:alpha val="52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Create awareness about anthropologically driven plastic waste globally</a:t>
            </a:r>
            <a:endParaRPr sz="16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254" name="Google Shape;254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657584" y="466294"/>
            <a:ext cx="609600" cy="6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657584" y="1056294"/>
            <a:ext cx="609600" cy="6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657584" y="1692694"/>
            <a:ext cx="609600" cy="6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657584" y="2329094"/>
            <a:ext cx="609600" cy="6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657584" y="2919094"/>
            <a:ext cx="609600" cy="6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255" y="532502"/>
            <a:ext cx="1920000" cy="16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640067" y="2307701"/>
            <a:ext cx="22724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133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PlastiSkul</a:t>
            </a:r>
            <a:endParaRPr sz="2133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640067" y="2851701"/>
            <a:ext cx="2272400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133" i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 Meta-Network of Micro-Factories</a:t>
            </a:r>
            <a:endParaRPr sz="2133" i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4267200" y="3640584"/>
            <a:ext cx="7704800" cy="529335"/>
          </a:xfrm>
          <a:prstGeom prst="rect">
            <a:avLst/>
          </a:prstGeom>
          <a:solidFill>
            <a:srgbClr val="CFE2F3">
              <a:alpha val="52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6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Decentralised, customised, innovation-led meta-network of microfactories</a:t>
            </a:r>
            <a:endParaRPr sz="1600">
              <a:solidFill>
                <a:schemeClr val="dk1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263" name="Google Shape;263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657584" y="3587645"/>
            <a:ext cx="609600" cy="60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 rotWithShape="1">
          <a:blip r:embed="rId6">
            <a:alphaModFix/>
          </a:blip>
          <a:srcRect l="14033" t="10618" r="9490" b="9483"/>
          <a:stretch/>
        </p:blipFill>
        <p:spPr>
          <a:xfrm>
            <a:off x="317269" y="5370612"/>
            <a:ext cx="720000" cy="75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7462" y="5482557"/>
            <a:ext cx="1439988" cy="5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8">
            <a:alphaModFix/>
          </a:blip>
          <a:srcRect l="4369" t="10585" r="7896" b="6392"/>
          <a:stretch/>
        </p:blipFill>
        <p:spPr>
          <a:xfrm>
            <a:off x="3286710" y="6118978"/>
            <a:ext cx="559127" cy="55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9">
            <a:alphaModFix/>
          </a:blip>
          <a:srcRect l="18380" t="38394" r="14953" b="38665"/>
          <a:stretch/>
        </p:blipFill>
        <p:spPr>
          <a:xfrm>
            <a:off x="1360230" y="6249667"/>
            <a:ext cx="877897" cy="30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9731" y="6249681"/>
            <a:ext cx="625355" cy="34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56329" y="5504015"/>
            <a:ext cx="932964" cy="48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 rotWithShape="1">
          <a:blip r:embed="rId12">
            <a:alphaModFix/>
          </a:blip>
          <a:srcRect l="8497" t="24923" r="8197" b="24918"/>
          <a:stretch/>
        </p:blipFill>
        <p:spPr>
          <a:xfrm>
            <a:off x="215651" y="6117314"/>
            <a:ext cx="932987" cy="5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/>
        </p:nvSpPr>
        <p:spPr>
          <a:xfrm>
            <a:off x="1705389" y="1907678"/>
            <a:ext cx="170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b="1">
                <a:latin typeface="Oswald"/>
                <a:ea typeface="Oswald"/>
                <a:cs typeface="Oswald"/>
                <a:sym typeface="Oswald"/>
              </a:rPr>
              <a:t>Shredder</a:t>
            </a:r>
            <a:endParaRPr sz="24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1705403" y="2287200"/>
            <a:ext cx="2130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>
                <a:latin typeface="Oswald"/>
                <a:ea typeface="Oswald"/>
                <a:cs typeface="Oswald"/>
                <a:sym typeface="Oswald"/>
              </a:rPr>
              <a:t>HDPE Waste Shreds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5162367" y="1755401"/>
            <a:ext cx="2291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b="1">
                <a:latin typeface="Oswald"/>
                <a:ea typeface="Oswald"/>
                <a:cs typeface="Oswald"/>
                <a:sym typeface="Oswald"/>
              </a:rPr>
              <a:t>Injection Moulding</a:t>
            </a:r>
            <a:endParaRPr sz="24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5162367" y="2376467"/>
            <a:ext cx="2291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>
                <a:latin typeface="Oswald"/>
                <a:ea typeface="Oswald"/>
                <a:cs typeface="Oswald"/>
                <a:sym typeface="Oswald"/>
              </a:rPr>
              <a:t>Mould based plastic waste products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2052633" y="5070301"/>
            <a:ext cx="178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Sheet Press</a:t>
            </a:r>
            <a:endParaRPr sz="24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2052633" y="5377568"/>
            <a:ext cx="1704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Sheets from HDPE waste shreds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5559997" y="5070300"/>
            <a:ext cx="2468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b="1">
                <a:latin typeface="Oswald"/>
                <a:ea typeface="Oswald"/>
                <a:cs typeface="Oswald"/>
                <a:sym typeface="Oswald"/>
              </a:rPr>
              <a:t>CNC Router</a:t>
            </a:r>
            <a:endParaRPr sz="24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5504803" y="5377568"/>
            <a:ext cx="21260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>
                <a:latin typeface="Oswald"/>
                <a:ea typeface="Oswald"/>
                <a:cs typeface="Oswald"/>
                <a:sym typeface="Oswald"/>
              </a:rPr>
              <a:t>Product shapes from HDPE waste sheets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 rotWithShape="1">
          <a:blip r:embed="rId3">
            <a:alphaModFix/>
          </a:blip>
          <a:srcRect l="27695" t="27521" r="52005" b="9530"/>
          <a:stretch/>
        </p:blipFill>
        <p:spPr>
          <a:xfrm>
            <a:off x="3923609" y="1533200"/>
            <a:ext cx="1219545" cy="185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 rotWithShape="1">
          <a:blip r:embed="rId4">
            <a:alphaModFix/>
          </a:blip>
          <a:srcRect l="24135" t="26750" r="26325" b="21618"/>
          <a:stretch/>
        </p:blipFill>
        <p:spPr>
          <a:xfrm>
            <a:off x="348116" y="5130945"/>
            <a:ext cx="1704505" cy="92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 rotWithShape="1">
          <a:blip r:embed="rId5">
            <a:alphaModFix/>
          </a:blip>
          <a:srcRect l="56816" t="28329" r="21968" b="29794"/>
          <a:stretch/>
        </p:blipFill>
        <p:spPr>
          <a:xfrm>
            <a:off x="348101" y="3437169"/>
            <a:ext cx="1426919" cy="146620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/>
        </p:nvSpPr>
        <p:spPr>
          <a:xfrm>
            <a:off x="1826307" y="3409617"/>
            <a:ext cx="1568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b="1">
                <a:latin typeface="Oswald"/>
                <a:ea typeface="Oswald"/>
                <a:cs typeface="Oswald"/>
                <a:sym typeface="Oswald"/>
              </a:rPr>
              <a:t>Extruder</a:t>
            </a:r>
            <a:endParaRPr sz="24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1826300" y="3762352"/>
            <a:ext cx="2010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>
                <a:latin typeface="Oswald"/>
                <a:ea typeface="Oswald"/>
                <a:cs typeface="Oswald"/>
                <a:sym typeface="Oswald"/>
              </a:rPr>
              <a:t>Products from extrusion of plastic waste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8" name="Google Shape;288;p24"/>
          <p:cNvPicPr preferRelativeResize="0"/>
          <p:nvPr/>
        </p:nvPicPr>
        <p:blipFill rotWithShape="1">
          <a:blip r:embed="rId6">
            <a:alphaModFix/>
          </a:blip>
          <a:srcRect l="30166" t="30159" r="50868" b="28355"/>
          <a:stretch/>
        </p:blipFill>
        <p:spPr>
          <a:xfrm>
            <a:off x="417733" y="1626067"/>
            <a:ext cx="1287655" cy="146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5499" y="5130949"/>
            <a:ext cx="1704509" cy="92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4"/>
          <p:cNvPicPr preferRelativeResize="0"/>
          <p:nvPr/>
        </p:nvPicPr>
        <p:blipFill rotWithShape="1">
          <a:blip r:embed="rId8">
            <a:alphaModFix/>
          </a:blip>
          <a:srcRect l="57427" t="14469" r="4994" b="13071"/>
          <a:stretch/>
        </p:blipFill>
        <p:spPr>
          <a:xfrm>
            <a:off x="3855488" y="3524026"/>
            <a:ext cx="1287667" cy="12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 txBox="1"/>
          <p:nvPr/>
        </p:nvSpPr>
        <p:spPr>
          <a:xfrm>
            <a:off x="5162367" y="3616100"/>
            <a:ext cx="229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b="1">
                <a:latin typeface="Oswald"/>
                <a:ea typeface="Oswald"/>
                <a:cs typeface="Oswald"/>
                <a:sym typeface="Oswald"/>
              </a:rPr>
              <a:t>3D Printer</a:t>
            </a:r>
            <a:endParaRPr sz="24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5162367" y="3992920"/>
            <a:ext cx="2291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>
                <a:latin typeface="Oswald"/>
                <a:ea typeface="Oswald"/>
                <a:cs typeface="Oswald"/>
                <a:sym typeface="Oswald"/>
              </a:rPr>
              <a:t>Products using plastic waste as ink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8028400" y="962279"/>
            <a:ext cx="3577600" cy="5493939"/>
          </a:xfrm>
          <a:prstGeom prst="roundRect">
            <a:avLst>
              <a:gd name="adj" fmla="val 16667"/>
            </a:avLst>
          </a:prstGeom>
          <a:solidFill>
            <a:srgbClr val="E7DF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GB" sz="2000" b="1">
                <a:latin typeface="Oswald"/>
                <a:ea typeface="Oswald"/>
                <a:cs typeface="Oswald"/>
                <a:sym typeface="Oswald"/>
              </a:rPr>
              <a:t>CONSORTIUM TECHNOLOGY</a:t>
            </a:r>
            <a:endParaRPr sz="2000" b="1"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-GB" sz="2000">
                <a:latin typeface="Oswald Medium"/>
                <a:ea typeface="Oswald Medium"/>
                <a:cs typeface="Oswald Medium"/>
                <a:sym typeface="Oswald Medium"/>
              </a:rPr>
              <a:t>‘Handmade Recycled Plastic’ Technology for LDPE waste</a:t>
            </a:r>
            <a:endParaRPr sz="2000">
              <a:latin typeface="Oswald Medium"/>
              <a:ea typeface="Oswald Medium"/>
              <a:cs typeface="Oswald Medium"/>
              <a:sym typeface="Oswald Medium"/>
            </a:endParaRPr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-GB" sz="2000">
                <a:latin typeface="Oswald Medium"/>
                <a:ea typeface="Oswald Medium"/>
                <a:cs typeface="Oswald Medium"/>
                <a:sym typeface="Oswald Medium"/>
              </a:rPr>
              <a:t>‘Biotin’ - Food waste bioplastic</a:t>
            </a:r>
            <a:endParaRPr sz="2000">
              <a:latin typeface="Oswald Medium"/>
              <a:ea typeface="Oswald Medium"/>
              <a:cs typeface="Oswald Medium"/>
              <a:sym typeface="Oswald Medium"/>
            </a:endParaRPr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-GB" sz="2000">
                <a:latin typeface="Oswald Medium"/>
                <a:ea typeface="Oswald Medium"/>
                <a:cs typeface="Oswald Medium"/>
                <a:sym typeface="Oswald Medium"/>
              </a:rPr>
              <a:t>PET waste recycling</a:t>
            </a:r>
            <a:endParaRPr sz="2000">
              <a:latin typeface="Oswald Medium"/>
              <a:ea typeface="Oswald Medium"/>
              <a:cs typeface="Oswald Medium"/>
              <a:sym typeface="Oswald Medium"/>
            </a:endParaRPr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-GB" sz="2000">
                <a:latin typeface="Oswald Medium"/>
                <a:ea typeface="Oswald Medium"/>
                <a:cs typeface="Oswald Medium"/>
                <a:sym typeface="Oswald Medium"/>
              </a:rPr>
              <a:t>Drone Enabled Plastic Waste Collection</a:t>
            </a:r>
            <a:endParaRPr sz="2000">
              <a:latin typeface="Oswald Medium"/>
              <a:ea typeface="Oswald Medium"/>
              <a:cs typeface="Oswald Medium"/>
              <a:sym typeface="Oswald Medium"/>
            </a:endParaRPr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-GB" sz="2000">
                <a:latin typeface="Oswald Medium"/>
                <a:ea typeface="Oswald Medium"/>
                <a:cs typeface="Oswald Medium"/>
                <a:sym typeface="Oswald Medium"/>
              </a:rPr>
              <a:t>FabLab ecosystem</a:t>
            </a:r>
            <a:endParaRPr sz="2000">
              <a:latin typeface="Oswald Medium"/>
              <a:ea typeface="Oswald Medium"/>
              <a:cs typeface="Oswald Medium"/>
              <a:sym typeface="Oswald Medium"/>
            </a:endParaRPr>
          </a:p>
          <a:p>
            <a:pPr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en-GB" sz="2000">
                <a:latin typeface="Oswald Medium"/>
                <a:ea typeface="Oswald Medium"/>
                <a:cs typeface="Oswald Medium"/>
                <a:sym typeface="Oswald Medium"/>
              </a:rPr>
              <a:t>Digital Fabrication &amp; Innovation</a:t>
            </a:r>
            <a:endParaRPr sz="20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0" y="203201"/>
            <a:ext cx="12192000" cy="759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3333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PlastiSkul Technological Scope</a:t>
            </a:r>
            <a:endParaRPr sz="3333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3" y="179538"/>
            <a:ext cx="1163626" cy="93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 rotWithShape="1">
          <a:blip r:embed="rId4">
            <a:alphaModFix/>
          </a:blip>
          <a:srcRect l="15213" t="13743" r="43667" b="25094"/>
          <a:stretch/>
        </p:blipFill>
        <p:spPr>
          <a:xfrm>
            <a:off x="2256001" y="5015908"/>
            <a:ext cx="1143399" cy="83750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1" name="Google Shape;301;p25"/>
          <p:cNvPicPr preferRelativeResize="0"/>
          <p:nvPr/>
        </p:nvPicPr>
        <p:blipFill rotWithShape="1">
          <a:blip r:embed="rId5">
            <a:alphaModFix/>
          </a:blip>
          <a:srcRect l="15117" t="28453" r="53452" b="24522"/>
          <a:stretch/>
        </p:blipFill>
        <p:spPr>
          <a:xfrm>
            <a:off x="718306" y="3453487"/>
            <a:ext cx="1075712" cy="96808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p25"/>
          <p:cNvPicPr preferRelativeResize="0"/>
          <p:nvPr/>
        </p:nvPicPr>
        <p:blipFill rotWithShape="1">
          <a:blip r:embed="rId6">
            <a:alphaModFix/>
          </a:blip>
          <a:srcRect l="22533" t="18043" r="26484" b="12584"/>
          <a:stretch/>
        </p:blipFill>
        <p:spPr>
          <a:xfrm>
            <a:off x="6975476" y="427749"/>
            <a:ext cx="4910531" cy="40196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3" name="Google Shape;303;p25"/>
          <p:cNvPicPr preferRelativeResize="0"/>
          <p:nvPr/>
        </p:nvPicPr>
        <p:blipFill rotWithShape="1">
          <a:blip r:embed="rId7">
            <a:alphaModFix/>
          </a:blip>
          <a:srcRect l="28840" t="21694" r="37813" b="23756"/>
          <a:stretch/>
        </p:blipFill>
        <p:spPr>
          <a:xfrm>
            <a:off x="3399383" y="5015908"/>
            <a:ext cx="1075712" cy="83750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4" name="Google Shape;304;p25"/>
          <p:cNvPicPr preferRelativeResize="0"/>
          <p:nvPr/>
        </p:nvPicPr>
        <p:blipFill rotWithShape="1">
          <a:blip r:embed="rId8">
            <a:alphaModFix/>
          </a:blip>
          <a:srcRect l="23746" t="23895" r="51540" b="27958"/>
          <a:stretch/>
        </p:blipFill>
        <p:spPr>
          <a:xfrm>
            <a:off x="3552390" y="5878420"/>
            <a:ext cx="922727" cy="92977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5" name="Google Shape;305;p25"/>
          <p:cNvPicPr preferRelativeResize="0"/>
          <p:nvPr/>
        </p:nvPicPr>
        <p:blipFill rotWithShape="1">
          <a:blip r:embed="rId9">
            <a:alphaModFix/>
          </a:blip>
          <a:srcRect l="10979" t="21742" r="36028" b="18917"/>
          <a:stretch/>
        </p:blipFill>
        <p:spPr>
          <a:xfrm>
            <a:off x="2256000" y="5878421"/>
            <a:ext cx="1476813" cy="92977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6" name="Google Shape;306;p25"/>
          <p:cNvPicPr preferRelativeResize="0"/>
          <p:nvPr/>
        </p:nvPicPr>
        <p:blipFill rotWithShape="1">
          <a:blip r:embed="rId10">
            <a:alphaModFix/>
          </a:blip>
          <a:srcRect l="21468" t="28286" r="34868" b="17053"/>
          <a:stretch/>
        </p:blipFill>
        <p:spPr>
          <a:xfrm>
            <a:off x="2256001" y="3429001"/>
            <a:ext cx="2219111" cy="156188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7" name="Google Shape;307;p25"/>
          <p:cNvPicPr preferRelativeResize="0"/>
          <p:nvPr/>
        </p:nvPicPr>
        <p:blipFill rotWithShape="1">
          <a:blip r:embed="rId11">
            <a:alphaModFix/>
          </a:blip>
          <a:srcRect l="5159" t="33333" r="61468" b="3974"/>
          <a:stretch/>
        </p:blipFill>
        <p:spPr>
          <a:xfrm>
            <a:off x="4779466" y="5655110"/>
            <a:ext cx="1075677" cy="115303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8" name="Google Shape;308;p25"/>
          <p:cNvPicPr preferRelativeResize="0"/>
          <p:nvPr/>
        </p:nvPicPr>
        <p:blipFill rotWithShape="1">
          <a:blip r:embed="rId12">
            <a:alphaModFix/>
          </a:blip>
          <a:srcRect l="21134" r="20433"/>
          <a:stretch/>
        </p:blipFill>
        <p:spPr>
          <a:xfrm>
            <a:off x="5841965" y="5655111"/>
            <a:ext cx="674112" cy="115305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25"/>
          <p:cNvPicPr preferRelativeResize="0"/>
          <p:nvPr/>
        </p:nvPicPr>
        <p:blipFill rotWithShape="1">
          <a:blip r:embed="rId13">
            <a:alphaModFix/>
          </a:blip>
          <a:srcRect l="62732" t="33733" r="11851" b="14280"/>
          <a:stretch/>
        </p:blipFill>
        <p:spPr>
          <a:xfrm>
            <a:off x="4779478" y="3429001"/>
            <a:ext cx="1988254" cy="210589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0" name="Google Shape;310;p25"/>
          <p:cNvPicPr preferRelativeResize="0"/>
          <p:nvPr/>
        </p:nvPicPr>
        <p:blipFill rotWithShape="1">
          <a:blip r:embed="rId14">
            <a:alphaModFix/>
          </a:blip>
          <a:srcRect l="35890" t="26606" r="33906" b="31514"/>
          <a:stretch/>
        </p:blipFill>
        <p:spPr>
          <a:xfrm>
            <a:off x="8625225" y="4658268"/>
            <a:ext cx="1702707" cy="135365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4792" y="4782661"/>
            <a:ext cx="1702741" cy="20254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2" name="Google Shape;312;p25"/>
          <p:cNvPicPr preferRelativeResize="0"/>
          <p:nvPr/>
        </p:nvPicPr>
        <p:blipFill rotWithShape="1">
          <a:blip r:embed="rId16">
            <a:alphaModFix/>
          </a:blip>
          <a:srcRect l="17936" t="3127" r="9001" b="27982"/>
          <a:stretch/>
        </p:blipFill>
        <p:spPr>
          <a:xfrm>
            <a:off x="6820521" y="4035477"/>
            <a:ext cx="1369752" cy="96812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3" name="Google Shape;313;p25"/>
          <p:cNvPicPr preferRelativeResize="0"/>
          <p:nvPr/>
        </p:nvPicPr>
        <p:blipFill rotWithShape="1">
          <a:blip r:embed="rId17">
            <a:alphaModFix/>
          </a:blip>
          <a:srcRect l="25293" t="5849" r="7275" b="33529"/>
          <a:stretch/>
        </p:blipFill>
        <p:spPr>
          <a:xfrm>
            <a:off x="6820464" y="4973130"/>
            <a:ext cx="1369752" cy="92299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4" name="Google Shape;314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820509" y="5878421"/>
            <a:ext cx="1369752" cy="92974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p25"/>
          <p:cNvPicPr preferRelativeResize="0"/>
          <p:nvPr/>
        </p:nvPicPr>
        <p:blipFill rotWithShape="1">
          <a:blip r:embed="rId19">
            <a:alphaModFix/>
          </a:blip>
          <a:srcRect l="33027" t="41373" r="32569" b="32309"/>
          <a:stretch/>
        </p:blipFill>
        <p:spPr>
          <a:xfrm>
            <a:off x="10535676" y="5955007"/>
            <a:ext cx="1369805" cy="5890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Google Shape;349;p27">
            <a:extLst>
              <a:ext uri="{FF2B5EF4-FFF2-40B4-BE49-F238E27FC236}">
                <a16:creationId xmlns:a16="http://schemas.microsoft.com/office/drawing/2014/main" id="{2264C13B-FEF2-1BF3-D0B9-F2EC0F6355EA}"/>
              </a:ext>
            </a:extLst>
          </p:cNvPr>
          <p:cNvPicPr preferRelativeResize="0"/>
          <p:nvPr/>
        </p:nvPicPr>
        <p:blipFill rotWithShape="1">
          <a:blip r:embed="rId20">
            <a:alphaModFix amt="90000"/>
          </a:blip>
          <a:srcRect l="4415" t="6428"/>
          <a:stretch/>
        </p:blipFill>
        <p:spPr>
          <a:xfrm>
            <a:off x="1697242" y="185810"/>
            <a:ext cx="4028052" cy="258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/>
          <p:nvPr/>
        </p:nvSpPr>
        <p:spPr>
          <a:xfrm>
            <a:off x="0" y="168301"/>
            <a:ext cx="12192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667">
                <a:latin typeface="Oswald SemiBold"/>
                <a:ea typeface="Oswald SemiBold"/>
                <a:cs typeface="Oswald SemiBold"/>
                <a:sym typeface="Oswald SemiBold"/>
              </a:rPr>
              <a:t>Pilot Projects for Plastiskul</a:t>
            </a:r>
            <a:endParaRPr sz="2667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2436600" y="907751"/>
            <a:ext cx="1920000" cy="65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133">
                <a:latin typeface="Oswald SemiBold"/>
                <a:ea typeface="Oswald SemiBold"/>
                <a:cs typeface="Oswald SemiBold"/>
                <a:sym typeface="Oswald SemiBold"/>
              </a:rPr>
              <a:t>Uganda</a:t>
            </a:r>
            <a:endParaRPr sz="2133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8801000" y="907751"/>
            <a:ext cx="1920000" cy="65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133">
                <a:latin typeface="Oswald SemiBold"/>
                <a:ea typeface="Oswald SemiBold"/>
                <a:cs typeface="Oswald SemiBold"/>
                <a:sym typeface="Oswald SemiBold"/>
              </a:rPr>
              <a:t>India</a:t>
            </a:r>
            <a:endParaRPr sz="2133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00" y="916750"/>
            <a:ext cx="960000" cy="63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5400" y="915533"/>
            <a:ext cx="960000" cy="64123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/>
          <p:nvPr/>
        </p:nvSpPr>
        <p:spPr>
          <a:xfrm rot="-5401299">
            <a:off x="205600" y="2070368"/>
            <a:ext cx="1058800" cy="6568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>
                <a:latin typeface="Oswald SemiBold"/>
                <a:ea typeface="Oswald SemiBold"/>
                <a:cs typeface="Oswald SemiBold"/>
                <a:sym typeface="Oswald SemiBold"/>
              </a:rPr>
              <a:t>Focus</a:t>
            </a:r>
            <a:endParaRPr sz="24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26" name="Google Shape;326;p26"/>
          <p:cNvSpPr/>
          <p:nvPr/>
        </p:nvSpPr>
        <p:spPr>
          <a:xfrm>
            <a:off x="2051833" y="3177800"/>
            <a:ext cx="3369200" cy="775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333">
                <a:latin typeface="Oswald Light"/>
                <a:ea typeface="Oswald Light"/>
                <a:cs typeface="Oswald Light"/>
                <a:sym typeface="Oswald Light"/>
              </a:rPr>
              <a:t>School Students reached out for behaviour change, plastic pollution awareness, and sensitisation</a:t>
            </a:r>
            <a:endParaRPr sz="1333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406397" y="3316587"/>
            <a:ext cx="1440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b="1"/>
              <a:t>2300+</a:t>
            </a:r>
            <a:endParaRPr sz="2400" b="1"/>
          </a:p>
        </p:txBody>
      </p:sp>
      <p:sp>
        <p:nvSpPr>
          <p:cNvPr id="328" name="Google Shape;328;p26"/>
          <p:cNvSpPr txBox="1"/>
          <p:nvPr/>
        </p:nvSpPr>
        <p:spPr>
          <a:xfrm>
            <a:off x="6770801" y="3214200"/>
            <a:ext cx="1440000" cy="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2400" b="1"/>
              <a:t>2 x 30</a:t>
            </a:r>
            <a:endParaRPr sz="2400" b="1"/>
          </a:p>
        </p:txBody>
      </p:sp>
      <p:sp>
        <p:nvSpPr>
          <p:cNvPr id="329" name="Google Shape;329;p26"/>
          <p:cNvSpPr/>
          <p:nvPr/>
        </p:nvSpPr>
        <p:spPr>
          <a:xfrm>
            <a:off x="8414000" y="3076200"/>
            <a:ext cx="3369200" cy="775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333">
                <a:latin typeface="Oswald Light"/>
                <a:ea typeface="Oswald Light"/>
                <a:cs typeface="Oswald Light"/>
                <a:sym typeface="Oswald Light"/>
              </a:rPr>
              <a:t>Micro-Enterprise for livelihood generation groups under formalisation</a:t>
            </a:r>
            <a:endParaRPr sz="1333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01" y="4095178"/>
            <a:ext cx="1440004" cy="81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801" y="4042554"/>
            <a:ext cx="1440004" cy="712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26"/>
          <p:cNvCxnSpPr/>
          <p:nvPr/>
        </p:nvCxnSpPr>
        <p:spPr>
          <a:xfrm rot="10800000">
            <a:off x="5991100" y="1800367"/>
            <a:ext cx="0" cy="4845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26"/>
          <p:cNvSpPr/>
          <p:nvPr/>
        </p:nvSpPr>
        <p:spPr>
          <a:xfrm rot="-5401299">
            <a:off x="6570000" y="2070368"/>
            <a:ext cx="1058800" cy="6568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400">
                <a:latin typeface="Oswald SemiBold"/>
                <a:ea typeface="Oswald SemiBold"/>
                <a:cs typeface="Oswald SemiBold"/>
                <a:sym typeface="Oswald SemiBold"/>
              </a:rPr>
              <a:t>Focus</a:t>
            </a:r>
            <a:endParaRPr sz="2400"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1288400" y="1906667"/>
            <a:ext cx="4132800" cy="10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>
                <a:latin typeface="Oswald"/>
                <a:ea typeface="Oswald"/>
                <a:cs typeface="Oswald"/>
                <a:sym typeface="Oswald"/>
              </a:rPr>
              <a:t>Plastic Waste Sensitisation &amp; Awareness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</a:pPr>
            <a:r>
              <a:rPr lang="en-GB" sz="1600">
                <a:latin typeface="Oswald"/>
                <a:ea typeface="Oswald"/>
                <a:cs typeface="Oswald"/>
                <a:sym typeface="Oswald"/>
              </a:rPr>
              <a:t>Recycling &amp; Upcycling Plastic Waste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</a:pPr>
            <a:r>
              <a:rPr lang="en-GB" sz="1600">
                <a:latin typeface="Oswald"/>
                <a:ea typeface="Oswald"/>
                <a:cs typeface="Oswald"/>
                <a:sym typeface="Oswald"/>
              </a:rPr>
              <a:t>School Students Outreach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7694608" y="1952034"/>
            <a:ext cx="4132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>
                <a:latin typeface="Oswald"/>
                <a:ea typeface="Oswald"/>
                <a:cs typeface="Oswald"/>
                <a:sym typeface="Oswald"/>
              </a:rPr>
              <a:t>Recycling &amp; Upcycling generated Plastic Waste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>
              <a:lnSpc>
                <a:spcPct val="150000"/>
              </a:lnSpc>
            </a:pPr>
            <a:r>
              <a:rPr lang="en-GB" sz="1600">
                <a:latin typeface="Oswald"/>
                <a:ea typeface="Oswald"/>
                <a:cs typeface="Oswald"/>
                <a:sym typeface="Oswald"/>
              </a:rPr>
              <a:t>Waste worker upskilling &amp; formalisation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2051833" y="4095195"/>
            <a:ext cx="3369200" cy="810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333">
                <a:latin typeface="Oswald Light"/>
                <a:ea typeface="Oswald Light"/>
                <a:cs typeface="Oswald Light"/>
                <a:sym typeface="Oswald Light"/>
              </a:rPr>
              <a:t>Environmental engineering project to design and execute mobile version of micro-factory</a:t>
            </a:r>
            <a:endParaRPr sz="1333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37" name="Google Shape;337;p26"/>
          <p:cNvSpPr/>
          <p:nvPr/>
        </p:nvSpPr>
        <p:spPr>
          <a:xfrm>
            <a:off x="8414000" y="3993595"/>
            <a:ext cx="3369200" cy="810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333">
                <a:latin typeface="Oswald Light"/>
                <a:ea typeface="Oswald Light"/>
                <a:cs typeface="Oswald Light"/>
                <a:sym typeface="Oswald Light"/>
              </a:rPr>
              <a:t>SAP consultancy report on ‘Growth Strategy &amp; Partnership’ across India</a:t>
            </a:r>
            <a:endParaRPr sz="1333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338" name="Google Shape;33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0800" y="5128972"/>
            <a:ext cx="14400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/>
          <p:nvPr/>
        </p:nvSpPr>
        <p:spPr>
          <a:xfrm>
            <a:off x="8414000" y="4945372"/>
            <a:ext cx="3369200" cy="810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333">
                <a:latin typeface="Oswald Light"/>
                <a:ea typeface="Oswald Light"/>
                <a:cs typeface="Oswald Light"/>
                <a:sym typeface="Oswald Light"/>
              </a:rPr>
              <a:t>Conserve India as ‘Industry Partner’, ‘Training Partner’, and Technical Partner’</a:t>
            </a:r>
            <a:endParaRPr sz="1333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8414000" y="5897167"/>
            <a:ext cx="3369200" cy="810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1333" b="1">
                <a:latin typeface="Oswald"/>
                <a:ea typeface="Oswald"/>
                <a:cs typeface="Oswald"/>
                <a:sym typeface="Oswald"/>
              </a:rPr>
              <a:t>Youth4SDGs</a:t>
            </a:r>
            <a:endParaRPr sz="1333" b="1">
              <a:latin typeface="Oswald"/>
              <a:ea typeface="Oswald"/>
              <a:cs typeface="Oswald"/>
              <a:sym typeface="Oswald"/>
            </a:endParaRPr>
          </a:p>
          <a:p>
            <a:pPr algn="ctr"/>
            <a:r>
              <a:rPr lang="en-GB" sz="1333">
                <a:latin typeface="Oswald Light"/>
                <a:ea typeface="Oswald Light"/>
                <a:cs typeface="Oswald Light"/>
                <a:sym typeface="Oswald Light"/>
              </a:rPr>
              <a:t>Creating training courses on recycling technologies</a:t>
            </a:r>
            <a:endParaRPr sz="1333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341" name="Google Shape;34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0801" y="5946117"/>
            <a:ext cx="1439999" cy="70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400" y="5235997"/>
            <a:ext cx="1440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6"/>
          <p:cNvSpPr/>
          <p:nvPr/>
        </p:nvSpPr>
        <p:spPr>
          <a:xfrm>
            <a:off x="2051833" y="5046995"/>
            <a:ext cx="3369200" cy="810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333">
                <a:latin typeface="Oswald Light"/>
                <a:ea typeface="Oswald Light"/>
                <a:cs typeface="Oswald Light"/>
                <a:sym typeface="Oswald Light"/>
              </a:rPr>
              <a:t>Creating volunteer network of vulnerable youths and clean-up campaigns across the city</a:t>
            </a:r>
            <a:endParaRPr sz="1333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442</Words>
  <Application>Microsoft Office PowerPoint</Application>
  <PresentationFormat>Widescreen</PresentationFormat>
  <Paragraphs>84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Oswald</vt:lpstr>
      <vt:lpstr>Oswald Light</vt:lpstr>
      <vt:lpstr>Oswald Medium</vt:lpstr>
      <vt:lpstr>Oswald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for any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Kanika Ahuja</dc:creator>
  <cp:lastModifiedBy>Kanika Ahuja</cp:lastModifiedBy>
  <cp:revision>1</cp:revision>
  <dcterms:created xsi:type="dcterms:W3CDTF">2023-05-12T12:05:19Z</dcterms:created>
  <dcterms:modified xsi:type="dcterms:W3CDTF">2023-05-12T14:12:19Z</dcterms:modified>
</cp:coreProperties>
</file>